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77" r:id="rId3"/>
    <p:sldId id="284" r:id="rId4"/>
    <p:sldId id="274" r:id="rId5"/>
    <p:sldId id="281" r:id="rId6"/>
    <p:sldId id="259" r:id="rId7"/>
    <p:sldId id="280" r:id="rId8"/>
    <p:sldId id="261" r:id="rId9"/>
    <p:sldId id="273" r:id="rId10"/>
    <p:sldId id="271" r:id="rId11"/>
    <p:sldId id="285" r:id="rId12"/>
    <p:sldId id="278" r:id="rId13"/>
    <p:sldId id="282" r:id="rId14"/>
    <p:sldId id="279" r:id="rId15"/>
    <p:sldId id="269" r:id="rId16"/>
    <p:sldId id="267" r:id="rId17"/>
    <p:sldId id="270" r:id="rId18"/>
    <p:sldId id="275" r:id="rId19"/>
    <p:sldId id="286" r:id="rId20"/>
    <p:sldId id="272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4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42"/>
    <p:restoredTop sz="94705"/>
  </p:normalViewPr>
  <p:slideViewPr>
    <p:cSldViewPr snapToGrid="0">
      <p:cViewPr>
        <p:scale>
          <a:sx n="88" d="100"/>
          <a:sy n="88" d="100"/>
        </p:scale>
        <p:origin x="1344" y="1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8FB9F-CB4C-C400-1580-9BEEF503BF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B68DC8-5611-FE57-4F34-DC25B0962F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48530B-6406-BA48-1097-BF6F16138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F9EDA2-2DF5-272E-A41D-45A55FFC79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1BDB17-E056-8A0A-286F-2583C1489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5166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4BA4C-AF65-7598-A5BA-FC931C62F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BD2848-5A35-714C-8A13-62B6B29D57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C533E9-7E2E-3CEC-96E7-5C8DA0653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666463-E157-9DC7-EBC5-A61E318F4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560842-37AC-7630-B836-A106BD1E4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2060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732B56C-8268-FF1C-83F0-B6E85D4D0C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6AA064-F7FF-6383-F645-AC3CD93B7E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B4426C-E9A9-A7F9-4D6E-F081F5498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1E9397-43E3-5147-BE29-3B69D5E67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2E81BD-04BB-998E-604E-261C29024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036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105E4-3D58-50E8-2251-DD3A6256A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3EFA7A-8B2A-0642-2F99-3B7CC1F08C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D1462F-4233-4D78-73A9-020E496A5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DD7C4C-97F8-398A-D734-40F778DFFC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F63439-423E-850D-0960-2A709FAE0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860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44BB1-00B2-906A-CC6F-63C4A9B8B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F7056A-B1E9-E8DD-275F-1BEB53B978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69D0E3-67E3-8E2F-46EA-C0DA04FF7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CC5815-9199-B022-22D1-FA1BAF3E0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1C8C53-F07D-9E7C-4FE9-604C8EA7D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4116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DB4B7-C2C1-617D-4D7C-0C6317775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EE82C3-9BA0-25E3-2CC0-8BB44FB35E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CFCF44-2AF5-1BE1-FBD3-20A4A02F65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D5FF50-418E-051F-982A-B566ADD7F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2D693F-A66C-E739-E118-53666E70E4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9F144-6E62-0A12-9F72-94100DB5A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0952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53662-4D8B-1511-F58A-7006C466C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AC8FF6-E3CF-0384-F6DF-8BD733B062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4EBCD4-CFB3-BE46-1EC5-4A23326313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AA060D-479A-418B-9C95-F681937DBB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504769-3895-8398-3C32-2DF0A51122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917D11-FB79-333B-12DE-0C62B72CA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97B28A-7170-5865-4E32-6F1FAC613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00863-2B28-690D-1A6C-3C7E35285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038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4075F-F2FF-F4F9-EC16-84AD0CCC9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5C3436-388B-85D4-3FC2-A439B911D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C00B2A-533C-5AD1-D660-A75E72F0D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84D07A-705A-FA1B-A738-496093135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562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62653A-F005-1305-B1CC-B3331460FF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BDF69B-A2D0-F773-A419-3044C71D2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E30875-F244-161B-3389-F04A04224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84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8D7CA-E0F0-C763-915D-DE113161E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093861-78D0-7488-CA06-DF25AA939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18A803-2555-63A6-BFC4-2F0DA0775B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4127CA-8B91-BA60-BA15-55F528D3A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C7319E-A4FB-F224-5371-A0E592ABB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8ED5A4-E693-D388-5A1F-7A58CFFF6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347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84E79-5A43-E3BD-1635-184DB286C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08FBB35-1E86-BE38-2256-9B5AB037CE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3D2C5F-98F7-FAD8-028C-BAC53B16EC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B8E283-8FF5-A3A6-8061-A223073EC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AFD7C4-A1FB-8D10-3FBA-F02C6E9A6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B78A47-35FE-B434-5B5E-5B3DCC196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939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B8ADF7-D50E-E9BD-D2F9-DC068A4174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9243D-BA3F-E381-9AE5-D424F591D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B1C07C-3C3F-5B0C-AAF1-06CE50410B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8D3B5F0-DEBA-CD4A-B599-BBF12E3D203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077DD1-2A86-70AB-752A-3FAD5969AB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4D4E19-132E-E503-B54C-96CAD93910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6575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13A9A1-3599-0B86-2719-E58421D900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1D0F382-BEEF-4850-F0CB-617B1B76FC35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73F19D3-3118-775C-DDD9-9F5E6079B93D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59D7B2-4708-1096-FB9E-5539079DCE05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Employee Brief</a:t>
            </a:r>
            <a:r>
              <a:rPr lang="en-US" sz="3200" dirty="0"/>
              <a:t> 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E71B84B-491F-6F1F-2701-66B0BB3DA068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445F1C2-BDB5-1986-E9D5-710779F46CD4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E23B79B0-4DD3-68DB-7025-912A3EF0EAA6}"/>
              </a:ext>
            </a:extLst>
          </p:cNvPr>
          <p:cNvSpPr txBox="1"/>
          <p:nvPr/>
        </p:nvSpPr>
        <p:spPr>
          <a:xfrm>
            <a:off x="918449" y="1128777"/>
            <a:ext cx="10354226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3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4400" b="1" dirty="0">
                <a:latin typeface="Calibri" panose="020F0502020204030204" pitchFamily="34" charset="0"/>
                <a:cs typeface="Calibri" panose="020F0502020204030204" pitchFamily="34" charset="0"/>
              </a:rPr>
              <a:t>Greg Focaccio </a:t>
            </a:r>
          </a:p>
          <a:p>
            <a:pPr algn="ctr"/>
            <a:r>
              <a:rPr 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Code # </a:t>
            </a:r>
          </a:p>
          <a:p>
            <a:pPr algn="ctr"/>
            <a:r>
              <a:rPr 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IT Specialist</a:t>
            </a:r>
          </a:p>
          <a:p>
            <a:pPr algn="ctr"/>
            <a:endParaRPr lang="en-US" sz="4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Month Day, 2025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9A81DF-BD94-E91C-560D-AF42DCA52B5B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38695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930C51-1592-5AE8-079C-CCAEF3D2FA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882D1E8-5A4D-83C7-9D30-3B74E10D0070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B98DEB3-B9F9-E6E5-9F55-30C07FC82158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AD38004-109F-0858-0670-E6DF6B23E045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NIWC PAC – </a:t>
            </a:r>
            <a:r>
              <a:rPr lang="en-US" sz="3200" i="1" dirty="0">
                <a:latin typeface="Calibri" panose="020F0502020204030204" pitchFamily="34" charset="0"/>
                <a:cs typeface="Calibri" panose="020F0502020204030204" pitchFamily="34" charset="0"/>
              </a:rPr>
              <a:t>Project Goals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D937D83-95E1-8B42-CC8E-AEA19B1B1532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5305AF6-8381-26D4-43C0-B2CD56A29DBD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8857625-7508-526E-4C2C-CFA43C5FF9A2}"/>
              </a:ext>
            </a:extLst>
          </p:cNvPr>
          <p:cNvSpPr txBox="1"/>
          <p:nvPr/>
        </p:nvSpPr>
        <p:spPr>
          <a:xfrm>
            <a:off x="918449" y="1128777"/>
            <a:ext cx="10354226" cy="4862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FY 26-28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Fleet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New Network Architecture, Hardware Modernization, New Services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IP addressing, WAN architecture, New virtualized environments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Mature monitoring and management services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Mature Cybersecurity hardening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Identity and Access Management, Zero Trust Architectures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Introduction of Automation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Infrastructure as code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Maintain and grow key integrations and new capabilities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Lab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Maintain and improve lab conformance as Fleet representative engineering and test environment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Develop new approaches to configuration automation and testing automation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Support more system of systems lab integrations to enable more complete E2E testing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ECD0B3-CA90-5702-9BA3-0E5DA66EEA5A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10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81280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6F6132-AA61-3E45-AFA0-B1EE2FC47B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5B0F189-94C6-FE9F-E2E0-F080A4A1822E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A8C39F5-AC26-4632-8AC6-A135D56BBF8F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65719C7-B95C-7EC6-98EF-2CF101553BD5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NIWC PAC - Career, Future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E17BE7E-8E1F-37FD-589A-C8CD819E6487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9ECF989-A21C-1621-7E85-B66EFB99C572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84E422A-EF84-ADC9-5987-8C77755CE610}"/>
              </a:ext>
            </a:extLst>
          </p:cNvPr>
          <p:cNvSpPr txBox="1"/>
          <p:nvPr/>
        </p:nvSpPr>
        <p:spPr>
          <a:xfrm>
            <a:off x="918449" y="1128777"/>
            <a:ext cx="10354226" cy="4985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</a:p>
          <a:p>
            <a:pPr lvl="1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Next 2-3 Years</a:t>
            </a:r>
            <a:endParaRPr lang="en-US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Continue as technical contributor on project during key modernizations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Learn about and promote openness to working as technical contributor on other high profile network heavy projects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Begin to develop Team leadership experience and training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Open to Initial roles as Technical team lead (IPT)</a:t>
            </a:r>
          </a:p>
          <a:p>
            <a:pPr lvl="2"/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4 Years out and beyond from present: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Gain experience as Technical team lead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Further out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Mentor as Technical Lead to Junior Technical leads</a:t>
            </a:r>
          </a:p>
          <a:p>
            <a:pPr lvl="1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9DB65D6-96AE-C0C3-B651-16D3D18CF02F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>
                <a:latin typeface="Calibri" panose="020F0502020204030204" pitchFamily="34" charset="0"/>
                <a:cs typeface="Calibri" panose="020F0502020204030204" pitchFamily="34" charset="0"/>
              </a:rPr>
              <a:t>11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19893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8CA5AA-8CE6-617B-AE41-C005C3D10C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37FE0C3-E1C2-FE51-0977-D3A560137E53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0B63A5D-BA24-2E36-59C3-553C092956CC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2A96B22-16A1-834D-A57C-119D95AE89DD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Personal Info, Family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2A15EA9-22A4-C1D5-EC64-590C888762CA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6132C9D-A63E-DE03-DBF7-208B2A24A7A1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7AE6897-F068-4C87-34B5-B4A97B0A8CF9}"/>
              </a:ext>
            </a:extLst>
          </p:cNvPr>
          <p:cNvSpPr txBox="1"/>
          <p:nvPr/>
        </p:nvSpPr>
        <p:spPr>
          <a:xfrm>
            <a:off x="918449" y="1128777"/>
            <a:ext cx="10354226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Family History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Father’s side: Italian (Naples), Immigrated to US via Ellis Island in 1880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Mom’s side: French Canadian, in US since 1800s, Settled in Somerset, Wisconsin (small farm town)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Me:  Native San Diegan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Father came to San Diego visiting his sister, a Navy Nurse, then decided to move here (‘65)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Mom followed a school friend from Somerset to San Diego (‘66)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My Family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Home in Tierrasanta (Near Miramar Air Station)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Married to Karen for 16 years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3 Children: 12 Raffaela, 9 Dalton, 4 Isabella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3 Older Step-Children (out of the house):  (Twins) 27, 27, and 29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One daughter, Married to Army Sergeant - Returning to Fort Irwin, CA next year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One daughter, Senior Airman, Airforce as GIS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, at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Beal AFB, CA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Pets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Desert Tortoise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Small Dog – Toy Poodle mix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7BA3C91-820A-D839-D3C1-8C23C637EB7B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12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87025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2C6561-5D47-DFF9-51D4-72B847919E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7626E08-355A-03E9-FFD8-8F30D8540D1C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AAEEF7D-7F5A-3FFF-3A8E-2937C921A096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A35E771-59D8-727B-97E0-98B8FB72FF74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Personal Info, Family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C6CA807-23F7-CF08-5D7E-75CB2AD2C97E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24E6A1E-0211-A28E-ACB9-DBFA89D586FE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B69959E-53AB-5A10-BC52-23CCEEAB3C77}"/>
              </a:ext>
            </a:extLst>
          </p:cNvPr>
          <p:cNvGrpSpPr/>
          <p:nvPr/>
        </p:nvGrpSpPr>
        <p:grpSpPr>
          <a:xfrm>
            <a:off x="1111957" y="1856930"/>
            <a:ext cx="9967219" cy="1373192"/>
            <a:chOff x="1204627" y="2351785"/>
            <a:chExt cx="9967219" cy="1373192"/>
          </a:xfrm>
        </p:grpSpPr>
        <p:pic>
          <p:nvPicPr>
            <p:cNvPr id="13" name="Picture 12" descr="A close up of a document&#10;&#10;AI-generated content may be incorrect.">
              <a:extLst>
                <a:ext uri="{FF2B5EF4-FFF2-40B4-BE49-F238E27FC236}">
                  <a16:creationId xmlns:a16="http://schemas.microsoft.com/office/drawing/2014/main" id="{3C9CFC13-5726-FC54-7D23-8E2655B315A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04627" y="2351785"/>
              <a:ext cx="9967219" cy="1373192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AB75F98-3051-38F9-1628-19C0290613F7}"/>
                </a:ext>
              </a:extLst>
            </p:cNvPr>
            <p:cNvSpPr/>
            <p:nvPr/>
          </p:nvSpPr>
          <p:spPr>
            <a:xfrm>
              <a:off x="2002055" y="2454442"/>
              <a:ext cx="903248" cy="279133"/>
            </a:xfrm>
            <a:prstGeom prst="rect">
              <a:avLst/>
            </a:prstGeom>
            <a:solidFill>
              <a:srgbClr val="FFD441">
                <a:alpha val="35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7BD15ECB-5AEB-601F-41B1-5C9C645E1684}"/>
              </a:ext>
            </a:extLst>
          </p:cNvPr>
          <p:cNvSpPr txBox="1"/>
          <p:nvPr/>
        </p:nvSpPr>
        <p:spPr>
          <a:xfrm>
            <a:off x="918450" y="1259988"/>
            <a:ext cx="103542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Great Grandfather in US Census 1910 – Jersey City, New Jersey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D6CB7C6-1A8C-6EAE-6DFF-E9E78D596C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7325" y="3340005"/>
            <a:ext cx="3636474" cy="289604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879B4AB-0306-044A-5435-B8C28AC38753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13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75725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C7E358-C83B-6998-C02E-A11CEE9712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50F3798-2C1F-3687-A61A-F85A81928C2F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2C8E65A-50FC-3922-88D7-FB9B9F4BFE6E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77726E8-58FF-F221-4D32-66A9F734B355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– Personal Info, Family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B1D0779-A794-B2BA-1EDE-5D3133471641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42B3B4E-359C-6C41-68B5-3FCBE75BE044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Two men standing in a boat&#10;&#10;AI-generated content may be incorrect.">
            <a:extLst>
              <a:ext uri="{FF2B5EF4-FFF2-40B4-BE49-F238E27FC236}">
                <a16:creationId xmlns:a16="http://schemas.microsoft.com/office/drawing/2014/main" id="{CA01939D-BAFA-6D24-9894-B52352D95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9128" y="1789899"/>
            <a:ext cx="5453743" cy="409030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C7C4BA7-654C-9BAF-B9DF-08E0722BE60C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14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4F8E96-47E7-32A7-912D-6C574341EBFB}"/>
              </a:ext>
            </a:extLst>
          </p:cNvPr>
          <p:cNvSpPr txBox="1"/>
          <p:nvPr/>
        </p:nvSpPr>
        <p:spPr>
          <a:xfrm>
            <a:off x="918449" y="1128777"/>
            <a:ext cx="103542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With Father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Alaska Cruise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July 2025</a:t>
            </a:r>
          </a:p>
        </p:txBody>
      </p:sp>
    </p:spTree>
    <p:extLst>
      <p:ext uri="{BB962C8B-B14F-4D97-AF65-F5344CB8AC3E}">
        <p14:creationId xmlns:p14="http://schemas.microsoft.com/office/powerpoint/2010/main" val="13130975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B41FF4-0AF1-307E-2122-20DED6FEF4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D5A9612-049B-5CC1-0024-7B4D608BD00D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9AB42A8-933A-1AF4-E795-436D91888EC2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8B5C5EE-E07E-4758-4CFC-E0D9266CAE8D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Personal Info, Family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96350FE-D5FC-5E29-CFC3-5489C54C19AC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65E0415-BCC8-F675-0074-23D326D9B747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C24BCFE-EBA7-DCD2-D62D-C20B0A43AE52}"/>
              </a:ext>
            </a:extLst>
          </p:cNvPr>
          <p:cNvSpPr txBox="1"/>
          <p:nvPr/>
        </p:nvSpPr>
        <p:spPr>
          <a:xfrm>
            <a:off x="918449" y="1128777"/>
            <a:ext cx="103542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With Family 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Denali, Alaska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July 2025</a:t>
            </a:r>
          </a:p>
        </p:txBody>
      </p:sp>
      <p:pic>
        <p:nvPicPr>
          <p:cNvPr id="9" name="Picture 8" descr="A group of people posing for a photo&#10;&#10;AI-generated content may be incorrect.">
            <a:extLst>
              <a:ext uri="{FF2B5EF4-FFF2-40B4-BE49-F238E27FC236}">
                <a16:creationId xmlns:a16="http://schemas.microsoft.com/office/drawing/2014/main" id="{50080937-1CAE-95FD-1FC3-543A15297A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4349" y="1159268"/>
            <a:ext cx="6869016" cy="515176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51300E2-BE3F-DD31-BF1A-911F86891DF2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15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65177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73C1C0-010C-7ED4-AEBE-E57B101CAC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C350B13-98E7-27BD-2625-7FAEDBD337DD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1E16912-8B3F-80DD-D8CE-7434D0A376EF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D40B12F-8876-3EBE-0D97-F18D06CA23F6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– Personal Info, Other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D76768E-E9B4-B503-08B1-4D5783181A0B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B47CA45-CC8D-24CA-510B-6DC2BF4B7E2F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A2CAEF7-F079-49A3-A944-0D884157A334}"/>
              </a:ext>
            </a:extLst>
          </p:cNvPr>
          <p:cNvSpPr txBox="1"/>
          <p:nvPr/>
        </p:nvSpPr>
        <p:spPr>
          <a:xfrm>
            <a:off x="918449" y="1128777"/>
            <a:ext cx="10354226" cy="529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Hobbies / Interests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Technology - Building and learning new network and system designs in garage lab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Gardening, including Native Plants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Camping, Hiking, Bodysurfing, Tennis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Nature - Desert / Mountains / Beach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Fun Facts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Born the same day (within the hour) as the successful Apollo 11 Moon launch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Drunk from the Nile in Egypt (means I’ll go back someday)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Been inside King’s Chamber in the Great Pyramid (1991)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Completed 2 Rock N’ Roll Marathons (2007, 2010) (1/2 jog, 1/2 walk)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Summited San Jacinto (10,834 ft near Palm Springs)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Working towards Mt. Whitney (next year or two)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First computer was an IBM PC with two floppy drives, ascii graphics, and BASIC (still have)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Programmed Basic, Fortran, Pascal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Caravanned (with Dad) and Family (2008) down Baja California to Cabo San Lucas</a:t>
            </a:r>
          </a:p>
          <a:p>
            <a:endParaRPr lang="en-US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E0F0BAB-8F3F-E02F-D218-6770523C9C18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16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18933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24A9A2-258D-C1BE-52C7-0CC9B9C707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5461135-EAAE-7961-153E-086C532AA437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2083648-531D-0E5B-569D-64997D2251F5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1955687-4202-786A-12EB-D255975DB37B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Personal Info, Other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7B49921-A89D-3AB4-9C85-B337BFD52842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98249E9-601B-E61D-DC83-E4B7FD71C683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A person standing in front of pyramids&#10;&#10;AI-generated content may be incorrect.">
            <a:extLst>
              <a:ext uri="{FF2B5EF4-FFF2-40B4-BE49-F238E27FC236}">
                <a16:creationId xmlns:a16="http://schemas.microsoft.com/office/drawing/2014/main" id="{337266AB-8120-23F4-443F-6BBA4B19D8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3058" y="1124712"/>
            <a:ext cx="7772400" cy="3585978"/>
          </a:xfrm>
          <a:prstGeom prst="rect">
            <a:avLst/>
          </a:prstGeom>
        </p:spPr>
      </p:pic>
      <p:pic>
        <p:nvPicPr>
          <p:cNvPr id="11" name="Picture 10" descr="A pair of medals on a wood surface&#10;&#10;AI-generated content may be incorrect.">
            <a:extLst>
              <a:ext uri="{FF2B5EF4-FFF2-40B4-BE49-F238E27FC236}">
                <a16:creationId xmlns:a16="http://schemas.microsoft.com/office/drawing/2014/main" id="{35ABD54F-C71C-1B55-7B68-ECD5081987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3762" y="4152580"/>
            <a:ext cx="2924475" cy="219335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1D90379-7F8F-C3BD-F087-8B1F9447DE71}"/>
              </a:ext>
            </a:extLst>
          </p:cNvPr>
          <p:cNvSpPr txBox="1"/>
          <p:nvPr/>
        </p:nvSpPr>
        <p:spPr>
          <a:xfrm>
            <a:off x="918449" y="1128777"/>
            <a:ext cx="103542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Egypt with Father</a:t>
            </a:r>
          </a:p>
          <a:p>
            <a:pPr algn="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1991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9A4432-15D9-4259-66D1-EB9B77A56FE2}"/>
              </a:ext>
            </a:extLst>
          </p:cNvPr>
          <p:cNvSpPr txBox="1"/>
          <p:nvPr/>
        </p:nvSpPr>
        <p:spPr>
          <a:xfrm>
            <a:off x="920022" y="5508871"/>
            <a:ext cx="103542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Marathons</a:t>
            </a:r>
          </a:p>
          <a:p>
            <a:pPr algn="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2007 &amp; 2010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7A1C6C0-342B-D62D-D8CD-1CC68263A5AD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17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66841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15C129-E443-C271-1D60-F05FD3F85F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AA55DE7-5B46-BDFD-CCE2-6DD1F8905F26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4F73D66-12DE-DBDF-5A4E-BE6056548C3A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D9BCE47-A231-381B-2BFE-1A410B0A8F67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– Value from Differences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95B3A38-5453-C045-987E-5D5A9160267C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E8069BD-CF32-F434-0F95-9F030CAC5BA7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2B64C4B-0D40-43BA-58EC-1F7654515C52}"/>
              </a:ext>
            </a:extLst>
          </p:cNvPr>
          <p:cNvSpPr txBox="1"/>
          <p:nvPr/>
        </p:nvSpPr>
        <p:spPr>
          <a:xfrm>
            <a:off x="918449" y="1128777"/>
            <a:ext cx="10354226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What Differentiates me that is of value to NIWC PAC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Perspective and Gratitude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Appreciation for the History, Prestige and Mission criticality of the Center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Grateful to be able to contribute to a Mission as an inherent motivation, versus commercial</a:t>
            </a:r>
          </a:p>
          <a:p>
            <a:pPr lvl="1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Career Arc Position and Continuity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Latter in my Career Arc, hope and expect to remain with NIWC and NAVWAR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Continuity provides value, in maintaining state and supporting informed decision making</a:t>
            </a:r>
          </a:p>
          <a:p>
            <a:pPr lvl="1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Qualities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Accept and Enjoy Difficult Challenges – Especially Network Centric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Enjoy working on the edge – Pushing technologies and breaking new ground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Natural Sincerity and Team Orientation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Background rooted in Science - Strong orientation for detail and testing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Imagination - Enjoy conceptualizing new ways of doing things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7FE71DC-B698-68F7-6F71-9029082BA785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18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03068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968BEC-DAE9-E14D-4689-DA4AF2E986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6230C3D-E5C4-D92B-25CC-C4F8972035EB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421E45C-F1D8-E030-0F86-AA35C0A2DC13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21531C4-8607-51B2-3C28-F9BBB7C50114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Greg Focaccio, Future</a:t>
            </a:r>
            <a:endParaRPr lang="en-US" sz="3200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AA86107-0CFE-1A10-3DCB-9B2AE13B3E26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C27A436-4986-F55F-6369-8A72943714E2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CD2A28C-7BCF-94E0-769B-AA7DE341FEA9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19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" name="Picture 9" descr="Greg Focaccio as a Good Network Genie, granting network wishes come true.">
            <a:extLst>
              <a:ext uri="{FF2B5EF4-FFF2-40B4-BE49-F238E27FC236}">
                <a16:creationId xmlns:a16="http://schemas.microsoft.com/office/drawing/2014/main" id="{A14BCBC3-961F-C576-0128-9C4B4B515B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6558" y="2446115"/>
            <a:ext cx="2060828" cy="3091243"/>
          </a:xfrm>
          <a:prstGeom prst="rect">
            <a:avLst/>
          </a:prstGeom>
        </p:spPr>
      </p:pic>
      <p:pic>
        <p:nvPicPr>
          <p:cNvPr id="11" name="Picture 10" descr="A group of people posing for a photo&#10;&#10;AI-generated content may be incorrect.">
            <a:extLst>
              <a:ext uri="{FF2B5EF4-FFF2-40B4-BE49-F238E27FC236}">
                <a16:creationId xmlns:a16="http://schemas.microsoft.com/office/drawing/2014/main" id="{6A318128-F018-D3AF-B838-7FE4648819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9813" y="1502205"/>
            <a:ext cx="4480108" cy="336008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6ACD4A2-8774-5AA8-2B74-C306D0D7C3C0}"/>
              </a:ext>
            </a:extLst>
          </p:cNvPr>
          <p:cNvSpPr txBox="1"/>
          <p:nvPr/>
        </p:nvSpPr>
        <p:spPr>
          <a:xfrm>
            <a:off x="6406558" y="1577585"/>
            <a:ext cx="20608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Work Life, Now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DE8559D-7039-2728-6D65-CD0257765923}"/>
              </a:ext>
            </a:extLst>
          </p:cNvPr>
          <p:cNvSpPr txBox="1"/>
          <p:nvPr/>
        </p:nvSpPr>
        <p:spPr>
          <a:xfrm>
            <a:off x="1398947" y="1055262"/>
            <a:ext cx="44800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Family Life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E311AB0-8387-6038-2683-62238426276C}"/>
              </a:ext>
            </a:extLst>
          </p:cNvPr>
          <p:cNvSpPr txBox="1"/>
          <p:nvPr/>
        </p:nvSpPr>
        <p:spPr>
          <a:xfrm>
            <a:off x="8839621" y="1599020"/>
            <a:ext cx="20608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Work Life, Future…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88C5A0-36F5-8BB2-A7D1-9BF00F24148D}"/>
              </a:ext>
            </a:extLst>
          </p:cNvPr>
          <p:cNvSpPr txBox="1"/>
          <p:nvPr/>
        </p:nvSpPr>
        <p:spPr>
          <a:xfrm>
            <a:off x="8839621" y="2713338"/>
            <a:ext cx="2060828" cy="120032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New ways to</a:t>
            </a:r>
          </a:p>
          <a:p>
            <a:pPr algn="ctr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contribute to </a:t>
            </a:r>
          </a:p>
          <a:p>
            <a:pPr algn="ctr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NIWC PAC </a:t>
            </a:r>
          </a:p>
        </p:txBody>
      </p:sp>
    </p:spTree>
    <p:extLst>
      <p:ext uri="{BB962C8B-B14F-4D97-AF65-F5344CB8AC3E}">
        <p14:creationId xmlns:p14="http://schemas.microsoft.com/office/powerpoint/2010/main" val="27490252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B81B9B-CBC2-EDC3-4AB2-A0A931E8E3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ACE7899-7181-F293-E3E1-4542D10F3876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684E484-B8D0-26BF-DA08-11D854955127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E969A03-D7A8-512F-83B4-E4BCB4693D65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Greg Focaccio 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– Employee Brief, BLUF </a:t>
            </a:r>
            <a:endParaRPr lang="en-US" sz="3200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DFB2562-5448-D5C4-8B91-B6A7BCA87279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5375BEC-75C1-2B2A-EC98-81089E1DB188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4A395B74-2C07-10DB-E3B1-132D2B7D05FF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" name="Picture 9" descr="Greg Focaccio as a Good Network Genie, granting network wishes come true.">
            <a:extLst>
              <a:ext uri="{FF2B5EF4-FFF2-40B4-BE49-F238E27FC236}">
                <a16:creationId xmlns:a16="http://schemas.microsoft.com/office/drawing/2014/main" id="{697D5C52-ED94-4702-12D3-B57603BE44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5378" y="1609538"/>
            <a:ext cx="2734819" cy="4102230"/>
          </a:xfrm>
          <a:prstGeom prst="rect">
            <a:avLst/>
          </a:prstGeom>
        </p:spPr>
      </p:pic>
      <p:pic>
        <p:nvPicPr>
          <p:cNvPr id="11" name="Picture 10" descr="A group of people posing for a photo&#10;&#10;AI-generated content may be incorrect.">
            <a:extLst>
              <a:ext uri="{FF2B5EF4-FFF2-40B4-BE49-F238E27FC236}">
                <a16:creationId xmlns:a16="http://schemas.microsoft.com/office/drawing/2014/main" id="{0641C8B2-6178-5DC8-FCF2-E088FE08DB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9812" y="1502205"/>
            <a:ext cx="5943659" cy="445774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5CB6FCB-CE5C-1F87-75B7-B5A5BA139FED}"/>
              </a:ext>
            </a:extLst>
          </p:cNvPr>
          <p:cNvSpPr txBox="1"/>
          <p:nvPr/>
        </p:nvSpPr>
        <p:spPr>
          <a:xfrm>
            <a:off x="1399806" y="5967110"/>
            <a:ext cx="59436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Vacation in Alaska 2025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B9C666B-650F-E9A7-3084-0FA3C2817864}"/>
              </a:ext>
            </a:extLst>
          </p:cNvPr>
          <p:cNvSpPr txBox="1"/>
          <p:nvPr/>
        </p:nvSpPr>
        <p:spPr>
          <a:xfrm>
            <a:off x="8055979" y="1161945"/>
            <a:ext cx="28242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Work Life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FAE7CAF-B6F2-AB4E-4372-CAEBCCFC82B5}"/>
              </a:ext>
            </a:extLst>
          </p:cNvPr>
          <p:cNvSpPr txBox="1"/>
          <p:nvPr/>
        </p:nvSpPr>
        <p:spPr>
          <a:xfrm>
            <a:off x="1398947" y="1055262"/>
            <a:ext cx="59436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Family Life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1C38B33-A7A8-E7CB-2F3F-B48CFA641B88}"/>
              </a:ext>
            </a:extLst>
          </p:cNvPr>
          <p:cNvSpPr txBox="1"/>
          <p:nvPr/>
        </p:nvSpPr>
        <p:spPr>
          <a:xfrm>
            <a:off x="8055972" y="5699605"/>
            <a:ext cx="28242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Granting Network Wishes</a:t>
            </a:r>
          </a:p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at NIWC PAC</a:t>
            </a:r>
          </a:p>
        </p:txBody>
      </p:sp>
    </p:spTree>
    <p:extLst>
      <p:ext uri="{BB962C8B-B14F-4D97-AF65-F5344CB8AC3E}">
        <p14:creationId xmlns:p14="http://schemas.microsoft.com/office/powerpoint/2010/main" val="3972280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145A04-0F18-C5F5-2609-BEB9C2E440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2972ABD-EBF3-1F57-D50B-FAE9B2E1D520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8A9C120-BF46-C1E4-41F8-A206FE7964DA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FBC564-7C02-50CC-7ECF-14B6BBF5A5E8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NIWC PAC – </a:t>
            </a:r>
            <a:r>
              <a:rPr lang="en-US" sz="3200" i="1" dirty="0">
                <a:latin typeface="Calibri" panose="020F0502020204030204" pitchFamily="34" charset="0"/>
                <a:cs typeface="Calibri" panose="020F0502020204030204" pitchFamily="34" charset="0"/>
              </a:rPr>
              <a:t>Personal Goals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9E5181A-B4A4-0CA6-F5BA-39ADF8738390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A1DE6DB-8114-6787-4A23-0CF6E2213BA3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DADB02C-5AF2-46C1-04EA-B409BA06BD51}"/>
              </a:ext>
            </a:extLst>
          </p:cNvPr>
          <p:cNvSpPr txBox="1"/>
          <p:nvPr/>
        </p:nvSpPr>
        <p:spPr>
          <a:xfrm>
            <a:off x="918449" y="1128777"/>
            <a:ext cx="10354226" cy="5109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Short and Middle Term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Continue on Project as key Network technical performer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Mentor and train new network team member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Branch out to support other High Profile Projects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Learn more about Managerial Skills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Learn about RF, develop IP over RF network designs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Learn about Non-terrestrial network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Bring capabilities to from systems</a:t>
            </a:r>
          </a:p>
          <a:p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Longer Term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Learn and begin training in Technical Team Management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Learn more about Acquisition Processes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Support NIWC PAC and NAVWAR Missions as technical team manager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Develop and participate in novel capability creation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Explore organizational design (Pure network RD w/in ST?)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89D7857-728A-262F-C1B1-6D2464F8CCDB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18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27147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885F97-075A-817C-5F62-906EE8EEA6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2FDADA1-FD93-1665-CE17-5F1097814BA6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FDC38ED-0DB8-D8C1-A3A1-666FAB0234F0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D1E60F9-27AA-6CD1-2E46-5FCC87DDDB46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Greg Focaccio 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– Employee Brief, BLUF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BD05F97-3CE6-0375-8D42-484B9FE0A7EF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77C771A-21A4-5C6B-B2AE-278595383FB7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CF7FA00-430E-19E5-8DF0-24B5D92F2CCF}"/>
              </a:ext>
            </a:extLst>
          </p:cNvPr>
          <p:cNvSpPr txBox="1"/>
          <p:nvPr/>
        </p:nvSpPr>
        <p:spPr>
          <a:xfrm>
            <a:off x="918449" y="1128777"/>
            <a:ext cx="10354226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Personal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Native San Diegan, Married for 16 years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Three children (12, 9, 4) at home, three grown step-children with 4 grandkids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Enjoy learning about and experimenting with new network technologies (garage lab)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Enjoy camping with family, hiking in the local desert and mountains, bodysurfing, and tennis</a:t>
            </a:r>
          </a:p>
          <a:p>
            <a:pPr lvl="1"/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Professional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Previous Work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15 years of hands-on Network Engineering experience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Worked as Lead Engineer at multiple Internet Service Providers and network consulting companies </a:t>
            </a:r>
          </a:p>
          <a:p>
            <a:pPr lvl="1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NIWC PAC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Joined 4 years ago (2021), working on X Project in Code X as contractor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Became Civilian Navy 2 years ago (2023)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Hope to remain here for the duration of my career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Made key technical contributions to the X project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Plan to continue work as technical contributor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Open for opportunities to begin managing technical teams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526835-AE30-EF18-9C52-53FAB85A732D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26414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C86DA3-5469-379D-906F-09C098BAF5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04DE4BF-E2A3-7AE9-BE21-60733C8F29C3}"/>
              </a:ext>
            </a:extLst>
          </p:cNvPr>
          <p:cNvCxnSpPr>
            <a:cxnSpLocks/>
            <a:stCxn id="3" idx="3"/>
          </p:cNvCxnSpPr>
          <p:nvPr/>
        </p:nvCxnSpPr>
        <p:spPr>
          <a:xfrm>
            <a:off x="4527341" y="3428998"/>
            <a:ext cx="4786780" cy="2"/>
          </a:xfrm>
          <a:prstGeom prst="line">
            <a:avLst/>
          </a:prstGeom>
          <a:ln w="635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2B31255E-C144-0C92-DC43-398449DF23F2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8C41D59-16D2-00E7-F76B-BBB5F7289246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31AD6F-8B3A-F9AD-1B24-6524C405FA43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– Network Technology Layer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305F05D-2E32-6CCD-9761-3C83C0980BE2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FB8C4CB-AD32-ACD3-BDCD-46725012020A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A power lines in the desert&#10;&#10;AI-generated content may be incorrect.">
            <a:extLst>
              <a:ext uri="{FF2B5EF4-FFF2-40B4-BE49-F238E27FC236}">
                <a16:creationId xmlns:a16="http://schemas.microsoft.com/office/drawing/2014/main" id="{FBEA1C88-0570-A040-7EC0-A71CD740EA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2605" y="2082191"/>
            <a:ext cx="3054736" cy="2693614"/>
          </a:xfrm>
          <a:prstGeom prst="rect">
            <a:avLst/>
          </a:prstGeom>
        </p:spPr>
      </p:pic>
      <p:pic>
        <p:nvPicPr>
          <p:cNvPr id="11" name="Picture 10" descr="Several electronic devices with wires&#10;&#10;AI-generated content may be incorrect.">
            <a:extLst>
              <a:ext uri="{FF2B5EF4-FFF2-40B4-BE49-F238E27FC236}">
                <a16:creationId xmlns:a16="http://schemas.microsoft.com/office/drawing/2014/main" id="{67428E9C-39B8-0C9D-A69C-013A16A8C3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4944859" y="2341608"/>
            <a:ext cx="3480235" cy="1957632"/>
          </a:xfrm>
          <a:prstGeom prst="rect">
            <a:avLst/>
          </a:prstGeom>
        </p:spPr>
      </p:pic>
      <p:sp>
        <p:nvSpPr>
          <p:cNvPr id="12" name="Regular Pentagon 11">
            <a:extLst>
              <a:ext uri="{FF2B5EF4-FFF2-40B4-BE49-F238E27FC236}">
                <a16:creationId xmlns:a16="http://schemas.microsoft.com/office/drawing/2014/main" id="{8768308F-0472-137E-25A0-FC998B5CB786}"/>
              </a:ext>
            </a:extLst>
          </p:cNvPr>
          <p:cNvSpPr/>
          <p:nvPr/>
        </p:nvSpPr>
        <p:spPr>
          <a:xfrm>
            <a:off x="8877820" y="2758120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859C40-2310-95EB-68E6-6E622F6CF019}"/>
              </a:ext>
            </a:extLst>
          </p:cNvPr>
          <p:cNvSpPr txBox="1"/>
          <p:nvPr/>
        </p:nvSpPr>
        <p:spPr>
          <a:xfrm>
            <a:off x="2401817" y="5349901"/>
            <a:ext cx="11258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Electrical</a:t>
            </a:r>
          </a:p>
          <a:p>
            <a:pPr algn="ctr"/>
            <a:r>
              <a:rPr lang="en-US" dirty="0"/>
              <a:t>Power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12EAD8B-846E-9CA5-5CB7-FA4B2BA976DA}"/>
              </a:ext>
            </a:extLst>
          </p:cNvPr>
          <p:cNvSpPr txBox="1"/>
          <p:nvPr/>
        </p:nvSpPr>
        <p:spPr>
          <a:xfrm>
            <a:off x="5377181" y="5349901"/>
            <a:ext cx="26155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Networked Information</a:t>
            </a:r>
          </a:p>
          <a:p>
            <a:pPr algn="ctr"/>
            <a:r>
              <a:rPr lang="en-US" dirty="0"/>
              <a:t>Power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8C979A3-BD85-D131-CA03-A6773DFD2870}"/>
              </a:ext>
            </a:extLst>
          </p:cNvPr>
          <p:cNvSpPr txBox="1"/>
          <p:nvPr/>
        </p:nvSpPr>
        <p:spPr>
          <a:xfrm>
            <a:off x="8355359" y="4795903"/>
            <a:ext cx="231031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Military</a:t>
            </a:r>
          </a:p>
          <a:p>
            <a:pPr algn="ctr"/>
            <a:r>
              <a:rPr lang="en-US" dirty="0"/>
              <a:t>Systems for </a:t>
            </a:r>
          </a:p>
          <a:p>
            <a:pPr algn="ctr"/>
            <a:r>
              <a:rPr lang="en-US" dirty="0"/>
              <a:t>Strategic and Tactical</a:t>
            </a:r>
          </a:p>
          <a:p>
            <a:pPr algn="ctr"/>
            <a:r>
              <a:rPr lang="en-US" dirty="0"/>
              <a:t>Power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6D3DB10-F016-1F09-A378-23C8153E263A}"/>
              </a:ext>
            </a:extLst>
          </p:cNvPr>
          <p:cNvSpPr txBox="1"/>
          <p:nvPr/>
        </p:nvSpPr>
        <p:spPr>
          <a:xfrm>
            <a:off x="5527222" y="3198165"/>
            <a:ext cx="2315507" cy="523220"/>
          </a:xfrm>
          <a:prstGeom prst="rect">
            <a:avLst/>
          </a:prstGeom>
          <a:solidFill>
            <a:srgbClr val="FFFF00"/>
          </a:solidFill>
          <a:ln w="63500">
            <a:solidFill>
              <a:schemeClr val="bg1">
                <a:lumMod val="50000"/>
              </a:schemeClr>
            </a:solidFill>
            <a:prstDash val="sysDash"/>
          </a:ln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/>
              <a:t>Where I work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97CD2B0-4B2D-E4AF-DD75-D968F2833DBA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4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81012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C302DD-04B1-B5E7-6BFA-C686C3D995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8C77FD40-C690-029F-5DCB-0F5CD9B770A7}"/>
              </a:ext>
            </a:extLst>
          </p:cNvPr>
          <p:cNvCxnSpPr>
            <a:cxnSpLocks/>
            <a:stCxn id="56" idx="1"/>
          </p:cNvCxnSpPr>
          <p:nvPr/>
        </p:nvCxnSpPr>
        <p:spPr>
          <a:xfrm>
            <a:off x="5134590" y="2760223"/>
            <a:ext cx="3633241" cy="0"/>
          </a:xfrm>
          <a:prstGeom prst="line">
            <a:avLst/>
          </a:prstGeom>
          <a:ln w="635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7E3B7A4-5388-ACD4-F6E4-A4873943B9A6}"/>
              </a:ext>
            </a:extLst>
          </p:cNvPr>
          <p:cNvCxnSpPr>
            <a:stCxn id="3" idx="3"/>
          </p:cNvCxnSpPr>
          <p:nvPr/>
        </p:nvCxnSpPr>
        <p:spPr>
          <a:xfrm>
            <a:off x="3336421" y="3760286"/>
            <a:ext cx="6174093" cy="0"/>
          </a:xfrm>
          <a:prstGeom prst="line">
            <a:avLst/>
          </a:prstGeom>
          <a:ln w="635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CD88CA6E-4E10-FD81-0CAE-4C74A2E9CFF3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785F9AA-E3FF-8826-3045-59474D2F222E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E06C21F-90C6-2B74-855F-9FC67A2D578D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– Network Technology Layer Growth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6677790-654F-8DD1-CFE8-DD8561AF2FC2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1CA6882-9DFA-B09C-E17F-D20B7374C114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A power lines in the desert&#10;&#10;AI-generated content may be incorrect.">
            <a:extLst>
              <a:ext uri="{FF2B5EF4-FFF2-40B4-BE49-F238E27FC236}">
                <a16:creationId xmlns:a16="http://schemas.microsoft.com/office/drawing/2014/main" id="{C17B8118-2262-E8D5-C95D-F617BDDFB9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883" y="2894138"/>
            <a:ext cx="1964538" cy="1732296"/>
          </a:xfrm>
          <a:prstGeom prst="rect">
            <a:avLst/>
          </a:prstGeom>
        </p:spPr>
      </p:pic>
      <p:pic>
        <p:nvPicPr>
          <p:cNvPr id="11" name="Picture 10" descr="Several electronic devices with wires&#10;&#10;AI-generated content may be incorrect.">
            <a:extLst>
              <a:ext uri="{FF2B5EF4-FFF2-40B4-BE49-F238E27FC236}">
                <a16:creationId xmlns:a16="http://schemas.microsoft.com/office/drawing/2014/main" id="{0F29969F-5EEF-DA7E-03E9-B797182B2B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500197" y="3037120"/>
            <a:ext cx="2659187" cy="149579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073AAB7-842B-5BE7-6CC0-C697659FA1ED}"/>
              </a:ext>
            </a:extLst>
          </p:cNvPr>
          <p:cNvSpPr txBox="1"/>
          <p:nvPr/>
        </p:nvSpPr>
        <p:spPr>
          <a:xfrm>
            <a:off x="1645779" y="5419409"/>
            <a:ext cx="11258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Electrical</a:t>
            </a:r>
          </a:p>
          <a:p>
            <a:pPr algn="ctr"/>
            <a:r>
              <a:rPr lang="en-US" dirty="0"/>
              <a:t>Power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0908594-4AC4-9920-5414-27EA10ED492C}"/>
              </a:ext>
            </a:extLst>
          </p:cNvPr>
          <p:cNvSpPr txBox="1"/>
          <p:nvPr/>
        </p:nvSpPr>
        <p:spPr>
          <a:xfrm>
            <a:off x="8238605" y="5219330"/>
            <a:ext cx="27075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Proliferating Systems </a:t>
            </a:r>
          </a:p>
          <a:p>
            <a:pPr algn="ctr"/>
            <a:r>
              <a:rPr lang="en-US" dirty="0"/>
              <a:t>or Strategic and Tactical</a:t>
            </a:r>
          </a:p>
          <a:p>
            <a:pPr algn="ctr"/>
            <a:r>
              <a:rPr lang="en-US" dirty="0"/>
              <a:t>Military Power</a:t>
            </a:r>
          </a:p>
        </p:txBody>
      </p:sp>
      <p:sp>
        <p:nvSpPr>
          <p:cNvPr id="2" name="4-Point Star 1">
            <a:extLst>
              <a:ext uri="{FF2B5EF4-FFF2-40B4-BE49-F238E27FC236}">
                <a16:creationId xmlns:a16="http://schemas.microsoft.com/office/drawing/2014/main" id="{805E0219-FD0B-F2A7-0D63-C7ECCA18A363}"/>
              </a:ext>
            </a:extLst>
          </p:cNvPr>
          <p:cNvSpPr/>
          <p:nvPr/>
        </p:nvSpPr>
        <p:spPr>
          <a:xfrm>
            <a:off x="6792598" y="3098294"/>
            <a:ext cx="1132609" cy="1350818"/>
          </a:xfrm>
          <a:prstGeom prst="star4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8ECA07B-74E3-50B9-FA51-BA12DA2B978A}"/>
              </a:ext>
            </a:extLst>
          </p:cNvPr>
          <p:cNvSpPr txBox="1"/>
          <p:nvPr/>
        </p:nvSpPr>
        <p:spPr>
          <a:xfrm>
            <a:off x="6662683" y="5244432"/>
            <a:ext cx="139672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Systems for </a:t>
            </a:r>
          </a:p>
          <a:p>
            <a:pPr algn="ctr"/>
            <a:r>
              <a:rPr lang="en-US" dirty="0"/>
              <a:t>AI</a:t>
            </a:r>
          </a:p>
          <a:p>
            <a:pPr algn="ctr"/>
            <a:r>
              <a:rPr lang="en-US" dirty="0"/>
              <a:t>Power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5D90FD-C1EF-0BC9-3F5B-F2E9206C50C9}"/>
              </a:ext>
            </a:extLst>
          </p:cNvPr>
          <p:cNvSpPr txBox="1"/>
          <p:nvPr/>
        </p:nvSpPr>
        <p:spPr>
          <a:xfrm>
            <a:off x="918449" y="1238895"/>
            <a:ext cx="10354233" cy="83099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AI and Proliferation of Systems</a:t>
            </a:r>
          </a:p>
          <a:p>
            <a:pPr algn="ctr"/>
            <a:r>
              <a:rPr lang="en-US" sz="2400" i="1" dirty="0"/>
              <a:t>Requires </a:t>
            </a:r>
            <a:r>
              <a:rPr lang="en-US" sz="2400" b="1" i="1" u="sng" dirty="0"/>
              <a:t>even more</a:t>
            </a:r>
            <a:r>
              <a:rPr lang="en-US" sz="2400" b="1" dirty="0"/>
              <a:t> </a:t>
            </a:r>
            <a:r>
              <a:rPr lang="en-US" sz="2400" i="1" dirty="0"/>
              <a:t>Networked Information Power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739261F-B0CD-74AF-460B-B960362B5C2E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5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Regular Pentagon 16">
            <a:extLst>
              <a:ext uri="{FF2B5EF4-FFF2-40B4-BE49-F238E27FC236}">
                <a16:creationId xmlns:a16="http://schemas.microsoft.com/office/drawing/2014/main" id="{19531427-221D-5969-BB05-2374D53135B9}"/>
              </a:ext>
            </a:extLst>
          </p:cNvPr>
          <p:cNvSpPr/>
          <p:nvPr/>
        </p:nvSpPr>
        <p:spPr>
          <a:xfrm>
            <a:off x="8463031" y="2338232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gular Pentagon 34">
            <a:extLst>
              <a:ext uri="{FF2B5EF4-FFF2-40B4-BE49-F238E27FC236}">
                <a16:creationId xmlns:a16="http://schemas.microsoft.com/office/drawing/2014/main" id="{82D02734-02E5-B763-8382-5EB661131778}"/>
              </a:ext>
            </a:extLst>
          </p:cNvPr>
          <p:cNvSpPr/>
          <p:nvPr/>
        </p:nvSpPr>
        <p:spPr>
          <a:xfrm>
            <a:off x="8463031" y="2894138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gular Pentagon 35">
            <a:extLst>
              <a:ext uri="{FF2B5EF4-FFF2-40B4-BE49-F238E27FC236}">
                <a16:creationId xmlns:a16="http://schemas.microsoft.com/office/drawing/2014/main" id="{930C09CB-A954-7E4A-F252-367D9BB73F59}"/>
              </a:ext>
            </a:extLst>
          </p:cNvPr>
          <p:cNvSpPr/>
          <p:nvPr/>
        </p:nvSpPr>
        <p:spPr>
          <a:xfrm>
            <a:off x="8463031" y="3411144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gular Pentagon 36">
            <a:extLst>
              <a:ext uri="{FF2B5EF4-FFF2-40B4-BE49-F238E27FC236}">
                <a16:creationId xmlns:a16="http://schemas.microsoft.com/office/drawing/2014/main" id="{54F334C0-D003-A9BB-99CB-DBFB7E5CEDDD}"/>
              </a:ext>
            </a:extLst>
          </p:cNvPr>
          <p:cNvSpPr/>
          <p:nvPr/>
        </p:nvSpPr>
        <p:spPr>
          <a:xfrm>
            <a:off x="8615431" y="3563544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gular Pentagon 37">
            <a:extLst>
              <a:ext uri="{FF2B5EF4-FFF2-40B4-BE49-F238E27FC236}">
                <a16:creationId xmlns:a16="http://schemas.microsoft.com/office/drawing/2014/main" id="{22027D22-AE75-8E00-242A-CDABE02F9276}"/>
              </a:ext>
            </a:extLst>
          </p:cNvPr>
          <p:cNvSpPr/>
          <p:nvPr/>
        </p:nvSpPr>
        <p:spPr>
          <a:xfrm>
            <a:off x="8767831" y="3715944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gular Pentagon 38">
            <a:extLst>
              <a:ext uri="{FF2B5EF4-FFF2-40B4-BE49-F238E27FC236}">
                <a16:creationId xmlns:a16="http://schemas.microsoft.com/office/drawing/2014/main" id="{574B0139-0040-E916-21A9-2DD43582AD01}"/>
              </a:ext>
            </a:extLst>
          </p:cNvPr>
          <p:cNvSpPr/>
          <p:nvPr/>
        </p:nvSpPr>
        <p:spPr>
          <a:xfrm>
            <a:off x="8920231" y="3868344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gular Pentagon 39">
            <a:extLst>
              <a:ext uri="{FF2B5EF4-FFF2-40B4-BE49-F238E27FC236}">
                <a16:creationId xmlns:a16="http://schemas.microsoft.com/office/drawing/2014/main" id="{403537AF-1508-99FB-E09E-07ECE7678C6B}"/>
              </a:ext>
            </a:extLst>
          </p:cNvPr>
          <p:cNvSpPr/>
          <p:nvPr/>
        </p:nvSpPr>
        <p:spPr>
          <a:xfrm>
            <a:off x="9072631" y="4020744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gular Pentagon 40">
            <a:extLst>
              <a:ext uri="{FF2B5EF4-FFF2-40B4-BE49-F238E27FC236}">
                <a16:creationId xmlns:a16="http://schemas.microsoft.com/office/drawing/2014/main" id="{0834CF5D-B117-B665-E63A-FC515695D2BF}"/>
              </a:ext>
            </a:extLst>
          </p:cNvPr>
          <p:cNvSpPr/>
          <p:nvPr/>
        </p:nvSpPr>
        <p:spPr>
          <a:xfrm>
            <a:off x="8615431" y="3046538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gular Pentagon 41">
            <a:extLst>
              <a:ext uri="{FF2B5EF4-FFF2-40B4-BE49-F238E27FC236}">
                <a16:creationId xmlns:a16="http://schemas.microsoft.com/office/drawing/2014/main" id="{FAEA2928-5DDE-52A9-F5B8-39FF0883A661}"/>
              </a:ext>
            </a:extLst>
          </p:cNvPr>
          <p:cNvSpPr/>
          <p:nvPr/>
        </p:nvSpPr>
        <p:spPr>
          <a:xfrm>
            <a:off x="8767831" y="3198938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gular Pentagon 42">
            <a:extLst>
              <a:ext uri="{FF2B5EF4-FFF2-40B4-BE49-F238E27FC236}">
                <a16:creationId xmlns:a16="http://schemas.microsoft.com/office/drawing/2014/main" id="{7BB81A60-22A3-290A-3762-BB2CE57A9B48}"/>
              </a:ext>
            </a:extLst>
          </p:cNvPr>
          <p:cNvSpPr/>
          <p:nvPr/>
        </p:nvSpPr>
        <p:spPr>
          <a:xfrm>
            <a:off x="8920231" y="3351338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gular Pentagon 43">
            <a:extLst>
              <a:ext uri="{FF2B5EF4-FFF2-40B4-BE49-F238E27FC236}">
                <a16:creationId xmlns:a16="http://schemas.microsoft.com/office/drawing/2014/main" id="{F84C4231-7064-3E54-DD10-DF36B0DF5E9A}"/>
              </a:ext>
            </a:extLst>
          </p:cNvPr>
          <p:cNvSpPr/>
          <p:nvPr/>
        </p:nvSpPr>
        <p:spPr>
          <a:xfrm>
            <a:off x="9072631" y="3503738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gular Pentagon 44">
            <a:extLst>
              <a:ext uri="{FF2B5EF4-FFF2-40B4-BE49-F238E27FC236}">
                <a16:creationId xmlns:a16="http://schemas.microsoft.com/office/drawing/2014/main" id="{5104ABE6-94B8-1CC8-A73B-2BA54CDF29F6}"/>
              </a:ext>
            </a:extLst>
          </p:cNvPr>
          <p:cNvSpPr/>
          <p:nvPr/>
        </p:nvSpPr>
        <p:spPr>
          <a:xfrm>
            <a:off x="9225031" y="3656138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gular Pentagon 45">
            <a:extLst>
              <a:ext uri="{FF2B5EF4-FFF2-40B4-BE49-F238E27FC236}">
                <a16:creationId xmlns:a16="http://schemas.microsoft.com/office/drawing/2014/main" id="{7995CB8B-77AC-2339-0490-380FAA231355}"/>
              </a:ext>
            </a:extLst>
          </p:cNvPr>
          <p:cNvSpPr/>
          <p:nvPr/>
        </p:nvSpPr>
        <p:spPr>
          <a:xfrm>
            <a:off x="9377431" y="3808538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gular Pentagon 46">
            <a:extLst>
              <a:ext uri="{FF2B5EF4-FFF2-40B4-BE49-F238E27FC236}">
                <a16:creationId xmlns:a16="http://schemas.microsoft.com/office/drawing/2014/main" id="{8E781480-E7A1-6B82-91D6-969EE1DF032A}"/>
              </a:ext>
            </a:extLst>
          </p:cNvPr>
          <p:cNvSpPr/>
          <p:nvPr/>
        </p:nvSpPr>
        <p:spPr>
          <a:xfrm>
            <a:off x="8615431" y="2490632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gular Pentagon 47">
            <a:extLst>
              <a:ext uri="{FF2B5EF4-FFF2-40B4-BE49-F238E27FC236}">
                <a16:creationId xmlns:a16="http://schemas.microsoft.com/office/drawing/2014/main" id="{74A2C6E1-E21A-6483-6708-AF9A6A2A05C5}"/>
              </a:ext>
            </a:extLst>
          </p:cNvPr>
          <p:cNvSpPr/>
          <p:nvPr/>
        </p:nvSpPr>
        <p:spPr>
          <a:xfrm>
            <a:off x="8767831" y="2643032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gular Pentagon 48">
            <a:extLst>
              <a:ext uri="{FF2B5EF4-FFF2-40B4-BE49-F238E27FC236}">
                <a16:creationId xmlns:a16="http://schemas.microsoft.com/office/drawing/2014/main" id="{29C11C77-C447-2142-E660-439D17935F3A}"/>
              </a:ext>
            </a:extLst>
          </p:cNvPr>
          <p:cNvSpPr/>
          <p:nvPr/>
        </p:nvSpPr>
        <p:spPr>
          <a:xfrm>
            <a:off x="8920231" y="2795432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gular Pentagon 49">
            <a:extLst>
              <a:ext uri="{FF2B5EF4-FFF2-40B4-BE49-F238E27FC236}">
                <a16:creationId xmlns:a16="http://schemas.microsoft.com/office/drawing/2014/main" id="{6D0976AB-A741-AFF9-7CA3-E86DB5A12157}"/>
              </a:ext>
            </a:extLst>
          </p:cNvPr>
          <p:cNvSpPr/>
          <p:nvPr/>
        </p:nvSpPr>
        <p:spPr>
          <a:xfrm>
            <a:off x="9072631" y="2947832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gular Pentagon 50">
            <a:extLst>
              <a:ext uri="{FF2B5EF4-FFF2-40B4-BE49-F238E27FC236}">
                <a16:creationId xmlns:a16="http://schemas.microsoft.com/office/drawing/2014/main" id="{1CB13973-9CB9-6359-2EE4-9C1E5BDEAF9F}"/>
              </a:ext>
            </a:extLst>
          </p:cNvPr>
          <p:cNvSpPr/>
          <p:nvPr/>
        </p:nvSpPr>
        <p:spPr>
          <a:xfrm>
            <a:off x="9225031" y="3100232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gular Pentagon 51">
            <a:extLst>
              <a:ext uri="{FF2B5EF4-FFF2-40B4-BE49-F238E27FC236}">
                <a16:creationId xmlns:a16="http://schemas.microsoft.com/office/drawing/2014/main" id="{8EACE4F2-7C9A-5D74-E990-FD5EF1ED0062}"/>
              </a:ext>
            </a:extLst>
          </p:cNvPr>
          <p:cNvSpPr/>
          <p:nvPr/>
        </p:nvSpPr>
        <p:spPr>
          <a:xfrm>
            <a:off x="9377431" y="3252632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gular Pentagon 52">
            <a:extLst>
              <a:ext uri="{FF2B5EF4-FFF2-40B4-BE49-F238E27FC236}">
                <a16:creationId xmlns:a16="http://schemas.microsoft.com/office/drawing/2014/main" id="{45F5F819-4BEA-8BAB-CB16-A3E977BC2E59}"/>
              </a:ext>
            </a:extLst>
          </p:cNvPr>
          <p:cNvSpPr/>
          <p:nvPr/>
        </p:nvSpPr>
        <p:spPr>
          <a:xfrm>
            <a:off x="9529831" y="3405032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gular Pentagon 53">
            <a:extLst>
              <a:ext uri="{FF2B5EF4-FFF2-40B4-BE49-F238E27FC236}">
                <a16:creationId xmlns:a16="http://schemas.microsoft.com/office/drawing/2014/main" id="{013CBEBA-CB46-808D-AAF7-BD7F276B997D}"/>
              </a:ext>
            </a:extLst>
          </p:cNvPr>
          <p:cNvSpPr/>
          <p:nvPr/>
        </p:nvSpPr>
        <p:spPr>
          <a:xfrm>
            <a:off x="9682231" y="3557432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54" descr="Several electronic devices with wires&#10;&#10;AI-generated content may be incorrect.">
            <a:extLst>
              <a:ext uri="{FF2B5EF4-FFF2-40B4-BE49-F238E27FC236}">
                <a16:creationId xmlns:a16="http://schemas.microsoft.com/office/drawing/2014/main" id="{AFC37C1E-F0E7-024D-BF70-339BDBEB6F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652597" y="3189520"/>
            <a:ext cx="2659187" cy="1495793"/>
          </a:xfrm>
          <a:prstGeom prst="rect">
            <a:avLst/>
          </a:prstGeom>
        </p:spPr>
      </p:pic>
      <p:pic>
        <p:nvPicPr>
          <p:cNvPr id="56" name="Picture 55" descr="Several electronic devices with wires&#10;&#10;AI-generated content may be incorrect.">
            <a:extLst>
              <a:ext uri="{FF2B5EF4-FFF2-40B4-BE49-F238E27FC236}">
                <a16:creationId xmlns:a16="http://schemas.microsoft.com/office/drawing/2014/main" id="{A16064D9-89CF-9C94-6794-9598D47534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804997" y="3341920"/>
            <a:ext cx="2659187" cy="1495793"/>
          </a:xfrm>
          <a:prstGeom prst="rect">
            <a:avLst/>
          </a:prstGeom>
        </p:spPr>
      </p:pic>
      <p:pic>
        <p:nvPicPr>
          <p:cNvPr id="57" name="Picture 56" descr="Several electronic devices with wires&#10;&#10;AI-generated content may be incorrect.">
            <a:extLst>
              <a:ext uri="{FF2B5EF4-FFF2-40B4-BE49-F238E27FC236}">
                <a16:creationId xmlns:a16="http://schemas.microsoft.com/office/drawing/2014/main" id="{3B27EC36-A78D-A8C0-5937-D7CF43AAE9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957397" y="3494320"/>
            <a:ext cx="2659187" cy="1495793"/>
          </a:xfrm>
          <a:prstGeom prst="rect">
            <a:avLst/>
          </a:prstGeom>
        </p:spPr>
      </p:pic>
      <p:pic>
        <p:nvPicPr>
          <p:cNvPr id="58" name="Picture 57" descr="Several electronic devices with wires&#10;&#10;AI-generated content may be incorrect.">
            <a:extLst>
              <a:ext uri="{FF2B5EF4-FFF2-40B4-BE49-F238E27FC236}">
                <a16:creationId xmlns:a16="http://schemas.microsoft.com/office/drawing/2014/main" id="{7AAC979E-9E57-6B5B-37AC-E027C271A2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4109797" y="3646720"/>
            <a:ext cx="2659187" cy="149579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3D06634-3BCB-DD44-5FF0-C5E83243D539}"/>
              </a:ext>
            </a:extLst>
          </p:cNvPr>
          <p:cNvSpPr txBox="1"/>
          <p:nvPr/>
        </p:nvSpPr>
        <p:spPr>
          <a:xfrm>
            <a:off x="3826796" y="5419410"/>
            <a:ext cx="2615588" cy="64633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Networked Information</a:t>
            </a:r>
          </a:p>
          <a:p>
            <a:pPr algn="ctr"/>
            <a:r>
              <a:rPr lang="en-US" dirty="0"/>
              <a:t>Power</a:t>
            </a:r>
          </a:p>
        </p:txBody>
      </p:sp>
    </p:spTree>
    <p:extLst>
      <p:ext uri="{BB962C8B-B14F-4D97-AF65-F5344CB8AC3E}">
        <p14:creationId xmlns:p14="http://schemas.microsoft.com/office/powerpoint/2010/main" val="35421812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083E81-7318-AE44-3F06-B9D16B569B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F6D34CA-2738-621E-3783-B1A1B34C2011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B90C196-73D1-9CCB-C37E-C46C50123A93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92A674D-A4D9-172E-8978-AF744A78D9BF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– Background, Pre-NIWC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74882AA-92E1-6CF4-657D-18D4C67FCB8C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8545F06-1EDD-7FCD-D578-2E7A90051B04}"/>
              </a:ext>
            </a:extLst>
          </p:cNvPr>
          <p:cNvCxnSpPr>
            <a:cxnSpLocks/>
          </p:cNvCxnSpPr>
          <p:nvPr/>
        </p:nvCxnSpPr>
        <p:spPr>
          <a:xfrm>
            <a:off x="11190722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8ACD458-207B-AE93-79A0-DBC98F884C8C}"/>
              </a:ext>
            </a:extLst>
          </p:cNvPr>
          <p:cNvSpPr txBox="1"/>
          <p:nvPr/>
        </p:nvSpPr>
        <p:spPr>
          <a:xfrm>
            <a:off x="918449" y="1128777"/>
            <a:ext cx="10354226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Education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Pomona College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, BA </a:t>
            </a:r>
            <a:r>
              <a:rPr lang="en-US" i="1" dirty="0">
                <a:latin typeface="Calibri" panose="020F0502020204030204" pitchFamily="34" charset="0"/>
                <a:cs typeface="Calibri" panose="020F0502020204030204" pitchFamily="34" charset="0"/>
              </a:rPr>
              <a:t>Biology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, Cum Laude 1991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Medical School (Incomplete)  1992-1995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Adult School / Cisco Network Academy Southwestern College</a:t>
            </a:r>
          </a:p>
          <a:p>
            <a:pPr lvl="1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Work Experience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15+ Years across the full spectrum of types of Network Work 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Design and Engineering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Implementation and Infrastructure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Operations and Troubleshooting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	Prior to NIWC PAC</a:t>
            </a:r>
            <a:endParaRPr lang="en-US"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1 Year – Principal Network Engineer – SD Datacenter ISP (M5 Hosting) 2021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2 Years – (DoD) SIPR Transport NMCI (Perspecta) 2018-2020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2 Years – Principal Network Engineer – SD Datacenter ISP (CARI.net)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3 Years – Senior Network Engineer – Network ISP and VoIP Provider (NextLevel Internet)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3 Years – Partner Network Engineer – Network Consulting Company (GoNet Forward)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4 Years – Junior Network Engineer – Network Services Company (Network Insight)</a:t>
            </a:r>
          </a:p>
          <a:p>
            <a:pPr lvl="1"/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Certifications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CCNP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Cisco Certified Network Professional  (Past)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Security+ (Current)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D90784-6ADD-D767-47F0-A3AE3045E96B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6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04509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11403B-699B-1154-142A-E752BC254C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large computer server room with many wires&#10;&#10;AI-generated content may be incorrect.">
            <a:extLst>
              <a:ext uri="{FF2B5EF4-FFF2-40B4-BE49-F238E27FC236}">
                <a16:creationId xmlns:a16="http://schemas.microsoft.com/office/drawing/2014/main" id="{21BF2D70-CF69-5928-8235-5C505E7347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7565" y="2368434"/>
            <a:ext cx="5087007" cy="381525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4C19175-0ACB-CB6D-218C-63B21EB436C2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B0B8079-D0FE-5263-8537-70CF1E9441D2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E6AA45A-D513-8C3A-0FF1-7CBBDCFC3964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– Work, Pre-NIWC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8004A71-EA5F-D752-F6C6-B1CCF657D0BD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44888AA-B4D4-50D8-A5E1-9327EA4D7BB9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1403991-C079-5873-356B-D021261DE3F3}"/>
              </a:ext>
            </a:extLst>
          </p:cNvPr>
          <p:cNvSpPr txBox="1"/>
          <p:nvPr/>
        </p:nvSpPr>
        <p:spPr>
          <a:xfrm>
            <a:off x="918449" y="1128777"/>
            <a:ext cx="58291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Building networks</a:t>
            </a:r>
          </a:p>
          <a:p>
            <a:pPr algn="ct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for M5 and Meraki</a:t>
            </a:r>
          </a:p>
          <a:p>
            <a:pPr algn="ct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Early 2020,  Sorrento Valley</a:t>
            </a:r>
          </a:p>
        </p:txBody>
      </p:sp>
      <p:pic>
        <p:nvPicPr>
          <p:cNvPr id="12" name="Picture 11" descr="Greg Focaccio working at M5 at Scranton Datacenter, San Diego">
            <a:extLst>
              <a:ext uri="{FF2B5EF4-FFF2-40B4-BE49-F238E27FC236}">
                <a16:creationId xmlns:a16="http://schemas.microsoft.com/office/drawing/2014/main" id="{2555498D-3E03-4A73-05AF-5FF133CE7A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3688" y="1124712"/>
            <a:ext cx="3665333" cy="488711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41AC149-1C32-F312-A4DB-C26A6794370B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7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84758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FECA12-6AFA-6149-4D86-BDEF25E53E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58301BF-EA6F-DBEE-2884-44464E04549C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F75B9EE-129D-80DD-0712-168553BA2915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DA768CA-AB9D-26B6-35C1-582F85AC4C85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NIWC PAC - Career, Current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8D9B028-0300-AEC9-9B0B-CC89B84765BF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A5172C2-13E9-EF6F-5CA6-56AA0D226BB4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E9AF2B5-62F9-E364-0DC7-B9993360F146}"/>
              </a:ext>
            </a:extLst>
          </p:cNvPr>
          <p:cNvSpPr txBox="1"/>
          <p:nvPr/>
        </p:nvSpPr>
        <p:spPr>
          <a:xfrm>
            <a:off x="918449" y="1128777"/>
            <a:ext cx="10354226" cy="4955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</a:p>
          <a:p>
            <a:pPr lvl="1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4th Year at NIWC PAC – Since Summer 2021 </a:t>
            </a:r>
            <a:endParaRPr lang="en-US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Network Engineer with same Branch / Project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NAME and Purpose of Code/Branch</a:t>
            </a: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2nd Year as Navy Civilian – Since Spring 2023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	IT Specialist (Network Lead)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Develop and Refine Network Roadmap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Support wider view and longer-term objectives coming from NAVWAR and Program Office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Provide novel capabilities and ideas to NAVWAR and PO via Team IPT and LE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Network RDTE - Create Engineered and Tested Solutions, Capabilities, and Integrations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Network Implementations - Support Fleet and Lab Build-Outs, Modernizations, and Integrations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Network Operations– Back-stop for Fleet Operations, Incident Management (CASREPs), and Troubleshooting</a:t>
            </a:r>
          </a:p>
          <a:p>
            <a:pPr lvl="1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F14836-1EFE-AF7B-226A-2EA090A8E965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8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4798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4ABCD4-3066-F53A-00A6-8F803E1161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E65A68C-DD0F-0F1C-E9B7-2D42B0E185FD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64DD14B-43C6-F53E-6121-11F0EDBFB185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E56B59A-9A36-1BAB-CCF1-A56F415C11E8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NIWC PAC – </a:t>
            </a:r>
            <a:r>
              <a:rPr lang="en-US" sz="3200" i="1" dirty="0">
                <a:latin typeface="Calibri" panose="020F0502020204030204" pitchFamily="34" charset="0"/>
                <a:cs typeface="Calibri" panose="020F0502020204030204" pitchFamily="34" charset="0"/>
              </a:rPr>
              <a:t>Project Accomplishments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738D71C-888C-E9B9-9870-7C4278BD6E86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7DDC25A-E710-ED36-8B76-47411F7E7351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E8D33518-FBFD-4FA5-39EC-B1F33F8EBEAD}"/>
              </a:ext>
            </a:extLst>
          </p:cNvPr>
          <p:cNvSpPr txBox="1"/>
          <p:nvPr/>
        </p:nvSpPr>
        <p:spPr>
          <a:xfrm>
            <a:off x="918449" y="1128777"/>
            <a:ext cx="10354226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Fleet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Engineered key cybersecurity improvement, satisfying major FCC Program requirement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Delivered key cybersecurity requirement to Fleet enabling Major Milestone (cutover) for Project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System accepted on DATE as modernized replacement for past system within X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Supported initial site implementation of Cybersecurity improvements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Delivered First Network Visibility Capability to System 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Supported key external System Assessments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Provided key network engineering required to enable high profile international cooperative functional demonstration of new undersea communication modality</a:t>
            </a:r>
          </a:p>
          <a:p>
            <a:pPr lvl="2"/>
            <a:endParaRPr lang="en-US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SCITF (Pac X Lab)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Modernized Management of Lab Network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Added New Lab Capabilities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New wide area network (WAN) simulator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Tools and network modeling software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Enabled International Network Link to UK for key capability functional demonstration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00CF3D4-A34D-3357-5E18-E834F2107DF4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9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23295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22805</TotalTime>
  <Words>1503</Words>
  <Application>Microsoft Macintosh PowerPoint</Application>
  <PresentationFormat>Widescreen</PresentationFormat>
  <Paragraphs>246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Aptos</vt:lpstr>
      <vt:lpstr>Aptos Display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Greg Focaccio</dc:creator>
  <cp:lastModifiedBy>Greg Focaccio</cp:lastModifiedBy>
  <cp:revision>48</cp:revision>
  <dcterms:created xsi:type="dcterms:W3CDTF">2025-07-26T14:53:33Z</dcterms:created>
  <dcterms:modified xsi:type="dcterms:W3CDTF">2025-08-14T12:21:39Z</dcterms:modified>
</cp:coreProperties>
</file>

<file path=docProps/thumbnail.jpeg>
</file>